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err="1" smtClean="0"/>
              <a:t>Repaso</a:t>
            </a:r>
            <a:r>
              <a:rPr lang="en-US" altLang="en-US" dirty="0" smtClean="0"/>
              <a:t> - Using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, personal </a:t>
            </a:r>
            <a:r>
              <a:rPr lang="en-US" altLang="en-US" dirty="0" smtClean="0"/>
              <a:t>pronouns </a:t>
            </a:r>
            <a:r>
              <a:rPr lang="en-US" altLang="en-US" dirty="0" smtClean="0"/>
              <a:t>and adjectives with sentence </a:t>
            </a:r>
            <a:r>
              <a:rPr lang="en-US" altLang="en-US" dirty="0" smtClean="0"/>
              <a:t>construction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Review from </a:t>
            </a:r>
            <a:r>
              <a:rPr lang="en-US" dirty="0" err="1" smtClean="0"/>
              <a:t>Unidad</a:t>
            </a:r>
            <a:r>
              <a:rPr lang="en-US" dirty="0" smtClean="0"/>
              <a:t> </a:t>
            </a:r>
            <a:r>
              <a:rPr lang="en-US" dirty="0" smtClean="0"/>
              <a:t>1a/b</a:t>
            </a:r>
          </a:p>
        </p:txBody>
      </p:sp>
    </p:spTree>
    <p:extLst>
      <p:ext uri="{BB962C8B-B14F-4D97-AF65-F5344CB8AC3E}">
        <p14:creationId xmlns:p14="http://schemas.microsoft.com/office/powerpoint/2010/main" val="1434977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81632"/>
            <a:ext cx="8229600" cy="7159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ustedes</a:t>
            </a:r>
            <a:r>
              <a:rPr lang="en-US" dirty="0" smtClean="0"/>
              <a:t>…. </a:t>
            </a:r>
            <a:r>
              <a:rPr lang="en-US" dirty="0" err="1" smtClean="0"/>
              <a:t>Escriban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smtClean="0"/>
              <a:t>un </a:t>
            </a:r>
            <a:r>
              <a:rPr lang="en-US" dirty="0" err="1" smtClean="0"/>
              <a:t>papel</a:t>
            </a:r>
            <a:r>
              <a:rPr lang="en-US" dirty="0" smtClean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30514"/>
            <a:ext cx="8229600" cy="5135563"/>
          </a:xfrm>
        </p:spPr>
        <p:txBody>
          <a:bodyPr rtlCol="0"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Laura y Raquel </a:t>
            </a:r>
            <a:r>
              <a:rPr lang="en-US" dirty="0" smtClean="0"/>
              <a:t>are students.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err="1" smtClean="0"/>
              <a:t>Jacobo</a:t>
            </a:r>
            <a:r>
              <a:rPr lang="en-US" dirty="0" smtClean="0"/>
              <a:t> </a:t>
            </a:r>
            <a:r>
              <a:rPr lang="en-US" dirty="0" smtClean="0"/>
              <a:t>and you are friends.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err="1" smtClean="0"/>
              <a:t>Pedrito</a:t>
            </a:r>
            <a:r>
              <a:rPr lang="en-US" dirty="0" smtClean="0"/>
              <a:t> and </a:t>
            </a:r>
            <a:r>
              <a:rPr lang="en-US" dirty="0" err="1" smtClean="0"/>
              <a:t>Pablito</a:t>
            </a:r>
            <a:r>
              <a:rPr lang="en-US" dirty="0" smtClean="0"/>
              <a:t>  are some bad students.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err="1" smtClean="0"/>
              <a:t>Cristóbal</a:t>
            </a:r>
            <a:r>
              <a:rPr lang="en-US" dirty="0" smtClean="0"/>
              <a:t> </a:t>
            </a:r>
            <a:r>
              <a:rPr lang="en-US" dirty="0" smtClean="0"/>
              <a:t>is from the United States.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err="1" smtClean="0"/>
              <a:t>María</a:t>
            </a:r>
            <a:r>
              <a:rPr lang="en-US" dirty="0" smtClean="0"/>
              <a:t>, Felicia, Isabel and I(all girls) are </a:t>
            </a:r>
            <a:r>
              <a:rPr lang="en-US" dirty="0"/>
              <a:t>C</a:t>
            </a:r>
            <a:r>
              <a:rPr lang="en-US" dirty="0" smtClean="0"/>
              <a:t>olombian.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Roberta </a:t>
            </a:r>
            <a:r>
              <a:rPr lang="en-US" dirty="0" smtClean="0"/>
              <a:t>is Mexican.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Juan, Diego y Carlos </a:t>
            </a:r>
            <a:r>
              <a:rPr lang="en-US" dirty="0" smtClean="0"/>
              <a:t>are from Argentina.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Dart Vader and Voldemort are mean and evil..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You (Mario and </a:t>
            </a:r>
            <a:r>
              <a:rPr lang="en-US" dirty="0" err="1" smtClean="0"/>
              <a:t>Paco</a:t>
            </a:r>
            <a:r>
              <a:rPr lang="en-US" dirty="0" smtClean="0"/>
              <a:t>) are intelligent and musical.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She and Teresa are not funny.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926717" y="3845365"/>
            <a:ext cx="2806574" cy="26776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OJO: To make the sentence negative put the word NO </a:t>
            </a:r>
            <a:r>
              <a:rPr lang="en-US" sz="2800" b="1" u="sng" dirty="0" smtClean="0"/>
              <a:t>before</a:t>
            </a:r>
            <a:r>
              <a:rPr lang="en-US" sz="2800" dirty="0" smtClean="0">
                <a:solidFill>
                  <a:srgbClr val="FF0000"/>
                </a:solidFill>
              </a:rPr>
              <a:t> the verb.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975287" y="6083929"/>
            <a:ext cx="2888057" cy="362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99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162" y="971755"/>
            <a:ext cx="8229600" cy="6397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Repaso</a:t>
            </a:r>
            <a:r>
              <a:rPr lang="en-US" dirty="0" smtClean="0"/>
              <a:t>: </a:t>
            </a:r>
            <a:r>
              <a:rPr lang="en-US" dirty="0" err="1" smtClean="0"/>
              <a:t>Pronombres</a:t>
            </a:r>
            <a:r>
              <a:rPr lang="en-US" dirty="0" smtClean="0"/>
              <a:t> </a:t>
            </a:r>
            <a:r>
              <a:rPr lang="en-US" dirty="0" err="1" smtClean="0"/>
              <a:t>nominales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007805"/>
              </p:ext>
            </p:extLst>
          </p:nvPr>
        </p:nvGraphicFramePr>
        <p:xfrm>
          <a:off x="1475716" y="2152411"/>
          <a:ext cx="9687207" cy="4647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2238"/>
                <a:gridCol w="1426225"/>
                <a:gridCol w="2074533"/>
                <a:gridCol w="1444737"/>
                <a:gridCol w="1778135"/>
                <a:gridCol w="1111339"/>
              </a:tblGrid>
              <a:tr h="8310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1a persona singular</a:t>
                      </a:r>
                      <a:endParaRPr lang="en-US" sz="2400" dirty="0"/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Yo</a:t>
                      </a:r>
                      <a:endParaRPr lang="en-US" sz="24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1a persona plural</a:t>
                      </a:r>
                      <a:endParaRPr lang="en-US" sz="2400" dirty="0"/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Nosotros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nosotras</a:t>
                      </a:r>
                      <a:endParaRPr lang="en-US" sz="24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2a persona singular</a:t>
                      </a:r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Tú</a:t>
                      </a:r>
                      <a:endParaRPr lang="en-US" sz="24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(familiar)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2a persona plural</a:t>
                      </a:r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Vosotros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Vosotras</a:t>
                      </a:r>
                      <a:endParaRPr lang="en-US" sz="24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Y’all (Spain)</a:t>
                      </a:r>
                      <a:endParaRPr lang="en-US" sz="20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411">
                <a:tc rowSpan="3">
                  <a:txBody>
                    <a:bodyPr/>
                    <a:lstStyle/>
                    <a:p>
                      <a:r>
                        <a:rPr lang="en-US" sz="2400" dirty="0" smtClean="0"/>
                        <a:t>3a</a:t>
                      </a:r>
                      <a:r>
                        <a:rPr lang="en-US" sz="2400" baseline="0" dirty="0" smtClean="0"/>
                        <a:t> persona singular</a:t>
                      </a:r>
                      <a:endParaRPr lang="en-US" sz="2400" dirty="0"/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Él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 (it)</a:t>
                      </a:r>
                      <a:endParaRPr lang="en-US" sz="20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2400" dirty="0" smtClean="0"/>
                        <a:t>3a</a:t>
                      </a:r>
                      <a:r>
                        <a:rPr lang="en-US" sz="2400" baseline="0" dirty="0" smtClean="0"/>
                        <a:t> persona plural</a:t>
                      </a:r>
                      <a:endParaRPr lang="en-US" sz="2400" dirty="0"/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Ellos</a:t>
                      </a:r>
                      <a:endParaRPr lang="en-US" sz="20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They (m)</a:t>
                      </a:r>
                      <a:endParaRPr lang="en-US" sz="20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15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Ella</a:t>
                      </a:r>
                      <a:endParaRPr lang="en-US" sz="20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She (it)</a:t>
                      </a:r>
                      <a:endParaRPr lang="en-US" sz="20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Ellas</a:t>
                      </a:r>
                      <a:endParaRPr lang="en-US" sz="20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They</a:t>
                      </a:r>
                      <a:r>
                        <a:rPr lang="en-US" sz="2000" baseline="0" dirty="0" smtClean="0"/>
                        <a:t> (f)</a:t>
                      </a:r>
                      <a:endParaRPr lang="en-US" sz="20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794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Usted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Ud</a:t>
                      </a:r>
                      <a:r>
                        <a:rPr lang="en-US" sz="2000" dirty="0" smtClean="0"/>
                        <a:t>.)</a:t>
                      </a:r>
                      <a:endParaRPr lang="en-US" sz="2000" dirty="0"/>
                    </a:p>
                  </a:txBody>
                  <a:tcPr marT="45719" marB="4571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You formal</a:t>
                      </a:r>
                      <a:endParaRPr lang="en-US" sz="20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Ustedes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Uds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 marT="45719" marB="4571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Y’all</a:t>
                      </a:r>
                      <a:endParaRPr lang="en-US" sz="20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09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826" y="1026076"/>
            <a:ext cx="8229600" cy="6397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Conjugadas</a:t>
            </a:r>
            <a:r>
              <a:rPr lang="en-US" dirty="0" smtClean="0"/>
              <a:t> de “Ser”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543136"/>
              </p:ext>
            </p:extLst>
          </p:nvPr>
        </p:nvGraphicFramePr>
        <p:xfrm>
          <a:off x="1113576" y="1970082"/>
          <a:ext cx="10248522" cy="4784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8087"/>
                <a:gridCol w="1708087"/>
                <a:gridCol w="1708087"/>
                <a:gridCol w="1708087"/>
                <a:gridCol w="1708087"/>
                <a:gridCol w="1708087"/>
              </a:tblGrid>
              <a:tr h="11678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1a persona singular</a:t>
                      </a:r>
                      <a:endParaRPr lang="en-US" sz="2400" dirty="0"/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Yo</a:t>
                      </a:r>
                      <a:endParaRPr lang="en-US" sz="24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soy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1a persona plural</a:t>
                      </a:r>
                      <a:endParaRPr lang="en-US" sz="2400" dirty="0"/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Nosotros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nosotras</a:t>
                      </a:r>
                      <a:endParaRPr lang="en-US" sz="24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somos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78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2a persona singular</a:t>
                      </a:r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Tú</a:t>
                      </a:r>
                      <a:endParaRPr lang="en-US" sz="24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eres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2a persona plural</a:t>
                      </a:r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Vosotros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Vosotras</a:t>
                      </a:r>
                      <a:endParaRPr lang="en-US" sz="24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sois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534">
                <a:tc rowSpan="5">
                  <a:txBody>
                    <a:bodyPr/>
                    <a:lstStyle/>
                    <a:p>
                      <a:r>
                        <a:rPr lang="en-US" sz="2400" dirty="0" smtClean="0"/>
                        <a:t>3a</a:t>
                      </a:r>
                      <a:r>
                        <a:rPr lang="en-US" sz="2400" baseline="0" dirty="0" smtClean="0"/>
                        <a:t> persona singular</a:t>
                      </a:r>
                      <a:endParaRPr lang="en-US" sz="2400" dirty="0"/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Él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2400" dirty="0" smtClean="0"/>
                        <a:t>3a</a:t>
                      </a:r>
                      <a:r>
                        <a:rPr lang="en-US" sz="2400" baseline="0" dirty="0" smtClean="0"/>
                        <a:t> persona plural</a:t>
                      </a:r>
                      <a:endParaRPr lang="en-US" sz="2400" dirty="0"/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/>
                        <a:t>Ellos</a:t>
                      </a:r>
                      <a:endParaRPr lang="en-US" sz="2400" dirty="0"/>
                    </a:p>
                  </a:txBody>
                  <a:tcPr marT="45719" marB="4571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son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7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Ella</a:t>
                      </a:r>
                      <a:endParaRPr lang="en-US" sz="2400" dirty="0"/>
                    </a:p>
                  </a:txBody>
                  <a:tcPr marT="45719" marB="45719" anchor="ctr"/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4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45719" marB="45719" anchor="ctr"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/>
                        <a:t>Ellas</a:t>
                      </a:r>
                      <a:endParaRPr lang="en-US" sz="2400" dirty="0"/>
                    </a:p>
                  </a:txBody>
                  <a:tcPr marT="45719" marB="45719" anchor="ctr"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son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/>
                        <a:t>Usted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Ud</a:t>
                      </a:r>
                      <a:r>
                        <a:rPr lang="en-US" sz="2400" dirty="0" smtClean="0"/>
                        <a:t>.)</a:t>
                      </a:r>
                      <a:endParaRPr lang="en-US" sz="2400" dirty="0"/>
                    </a:p>
                  </a:txBody>
                  <a:tcPr marT="45719" marB="4571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41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45719" marB="4571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Ustedes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Uds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 marT="45719" marB="4571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son</a:t>
                      </a:r>
                      <a:endParaRPr lang="en-US" sz="2400" dirty="0"/>
                    </a:p>
                  </a:txBody>
                  <a:tcPr marT="45719" marB="4571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20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8000" dirty="0"/>
              <a:t>Putting subject </a:t>
            </a:r>
            <a:r>
              <a:rPr lang="en-US" altLang="en-US" sz="8000" dirty="0" smtClean="0"/>
              <a:t>pronouns, verbs and </a:t>
            </a:r>
            <a:r>
              <a:rPr lang="en-US" altLang="en-US" sz="8000" dirty="0" err="1" smtClean="0"/>
              <a:t>adjetivos</a:t>
            </a:r>
            <a:r>
              <a:rPr lang="en-US" altLang="en-US" sz="8000" dirty="0" smtClean="0"/>
              <a:t> together</a:t>
            </a:r>
            <a:r>
              <a:rPr lang="en-US" altLang="en-US" sz="8000" dirty="0"/>
              <a:t>……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849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526" y="1035130"/>
            <a:ext cx="8229600" cy="5635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In Spanish….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410" y="2761907"/>
            <a:ext cx="9797358" cy="98786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For a simple, basic, declarative sentence</a:t>
            </a:r>
            <a:r>
              <a:rPr lang="en-US" altLang="en-US" dirty="0" smtClean="0"/>
              <a:t>….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We </a:t>
            </a:r>
            <a:r>
              <a:rPr lang="en-US" altLang="en-US" dirty="0" smtClean="0"/>
              <a:t>usually have </a:t>
            </a:r>
            <a:r>
              <a:rPr lang="en-US" altLang="en-US" dirty="0" smtClean="0"/>
              <a:t>the same word order as English</a:t>
            </a:r>
            <a:r>
              <a:rPr lang="en-US" altLang="en-US" dirty="0" smtClean="0"/>
              <a:t>……but remember, the pronoun may not always be in the sentence – it may be an understood subject.</a:t>
            </a:r>
            <a:endParaRPr lang="en-US" alt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81200" y="3980504"/>
            <a:ext cx="243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</a:rPr>
              <a:t>Subject</a:t>
            </a:r>
          </a:p>
          <a:p>
            <a:r>
              <a:rPr lang="en-US" altLang="en-US" sz="2400" b="1" dirty="0" err="1">
                <a:solidFill>
                  <a:srgbClr val="FF0000"/>
                </a:solidFill>
              </a:rPr>
              <a:t>Sujeto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62200" y="4742504"/>
            <a:ext cx="60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</a:rPr>
              <a:t>I</a:t>
            </a:r>
          </a:p>
          <a:p>
            <a:r>
              <a:rPr lang="en-US" altLang="en-US" sz="2400" b="1" dirty="0" err="1">
                <a:solidFill>
                  <a:srgbClr val="FF0000"/>
                </a:solidFill>
              </a:rPr>
              <a:t>Yo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0" y="4021014"/>
            <a:ext cx="1447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B0F0"/>
                </a:solidFill>
              </a:rPr>
              <a:t>Verb</a:t>
            </a:r>
          </a:p>
          <a:p>
            <a:r>
              <a:rPr lang="en-US" altLang="en-US" sz="2400" b="1" dirty="0" err="1">
                <a:solidFill>
                  <a:srgbClr val="00B0F0"/>
                </a:solidFill>
              </a:rPr>
              <a:t>verbo</a:t>
            </a:r>
            <a:endParaRPr lang="en-US" altLang="en-US" sz="24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4787777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rgbClr val="00B0F0"/>
                </a:solidFill>
              </a:rPr>
              <a:t>am</a:t>
            </a:r>
          </a:p>
          <a:p>
            <a:r>
              <a:rPr lang="en-US" altLang="en-US" sz="2400" b="1">
                <a:solidFill>
                  <a:srgbClr val="00B0F0"/>
                </a:solidFill>
              </a:rPr>
              <a:t>soy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19800" y="4098205"/>
            <a:ext cx="365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B050"/>
                </a:solidFill>
              </a:rPr>
              <a:t>Object/descriptive phrase</a:t>
            </a:r>
          </a:p>
          <a:p>
            <a:r>
              <a:rPr lang="en-US" altLang="en-US" sz="2400" b="1" dirty="0" err="1">
                <a:solidFill>
                  <a:srgbClr val="00B050"/>
                </a:solidFill>
              </a:rPr>
              <a:t>Objeto</a:t>
            </a:r>
            <a:r>
              <a:rPr lang="en-US" altLang="en-US" sz="2400" b="1" dirty="0">
                <a:solidFill>
                  <a:srgbClr val="00B050"/>
                </a:solidFill>
              </a:rPr>
              <a:t>/</a:t>
            </a:r>
            <a:r>
              <a:rPr lang="en-US" altLang="en-US" sz="2400" b="1" dirty="0" err="1">
                <a:solidFill>
                  <a:srgbClr val="00B050"/>
                </a:solidFill>
              </a:rPr>
              <a:t>frase</a:t>
            </a:r>
            <a:r>
              <a:rPr lang="en-US" altLang="en-US" sz="2400" b="1" dirty="0">
                <a:solidFill>
                  <a:srgbClr val="00B050"/>
                </a:solidFill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</a:rPr>
              <a:t>descriptiva</a:t>
            </a:r>
            <a:endParaRPr lang="en-US" alt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88114" y="4936405"/>
            <a:ext cx="1552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rgbClr val="00B050"/>
                </a:solidFill>
              </a:rPr>
              <a:t>intelligent</a:t>
            </a:r>
          </a:p>
          <a:p>
            <a:r>
              <a:rPr lang="en-US" altLang="en-US" sz="2400" b="1">
                <a:solidFill>
                  <a:srgbClr val="00B050"/>
                </a:solidFill>
              </a:rPr>
              <a:t>inteligente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81200" y="5854577"/>
            <a:ext cx="129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FF0000"/>
                </a:solidFill>
              </a:rPr>
              <a:t>El</a:t>
            </a:r>
          </a:p>
          <a:p>
            <a:r>
              <a:rPr lang="en-US" altLang="en-US" sz="2400" b="1" dirty="0" smtClean="0">
                <a:solidFill>
                  <a:srgbClr val="FF0000"/>
                </a:solidFill>
              </a:rPr>
              <a:t>He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86200" y="5854577"/>
            <a:ext cx="91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B0F0"/>
                </a:solidFill>
              </a:rPr>
              <a:t>is</a:t>
            </a:r>
            <a:endParaRPr lang="en-US" altLang="en-US" sz="2400" b="1" dirty="0">
              <a:solidFill>
                <a:srgbClr val="00B0F0"/>
              </a:solidFill>
            </a:endParaRPr>
          </a:p>
          <a:p>
            <a:r>
              <a:rPr lang="en-US" altLang="en-US" sz="2400" b="1" dirty="0" err="1" smtClean="0">
                <a:solidFill>
                  <a:srgbClr val="00B0F0"/>
                </a:solidFill>
              </a:rPr>
              <a:t>es</a:t>
            </a:r>
            <a:endParaRPr lang="en-US" altLang="en-US" sz="2400" b="1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488114" y="5854577"/>
            <a:ext cx="205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B050"/>
                </a:solidFill>
              </a:rPr>
              <a:t>blonde</a:t>
            </a:r>
            <a:endParaRPr lang="en-US" altLang="en-US" sz="2400" b="1" dirty="0">
              <a:solidFill>
                <a:srgbClr val="00B050"/>
              </a:solidFill>
            </a:endParaRPr>
          </a:p>
          <a:p>
            <a:r>
              <a:rPr lang="en-US" altLang="en-US" sz="2400" b="1" dirty="0" err="1" smtClean="0">
                <a:solidFill>
                  <a:srgbClr val="00B050"/>
                </a:solidFill>
              </a:rPr>
              <a:t>rubio</a:t>
            </a:r>
            <a:endParaRPr lang="en-US" alt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4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What are these sentences saying in English?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 err="1" smtClean="0"/>
              <a:t>Yo</a:t>
            </a:r>
            <a:r>
              <a:rPr lang="en-US" altLang="en-US" dirty="0" smtClean="0"/>
              <a:t> soy </a:t>
            </a:r>
            <a:r>
              <a:rPr lang="en-US" altLang="en-US" dirty="0" err="1" smtClean="0"/>
              <a:t>maestra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español</a:t>
            </a:r>
            <a:r>
              <a:rPr lang="en-US" altLang="en-US" dirty="0" smtClean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Soy </a:t>
            </a:r>
            <a:r>
              <a:rPr lang="en-US" altLang="en-US" dirty="0" err="1" smtClean="0"/>
              <a:t>maestra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español</a:t>
            </a:r>
            <a:r>
              <a:rPr lang="en-US" altLang="en-US" dirty="0" smtClean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err="1" smtClean="0"/>
              <a:t>Tú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eres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artística</a:t>
            </a:r>
            <a:r>
              <a:rPr lang="en-US" altLang="en-US" dirty="0" smtClean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err="1" smtClean="0"/>
              <a:t>Eres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artística</a:t>
            </a:r>
            <a:r>
              <a:rPr lang="en-US" altLang="en-US" dirty="0" smtClean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Juan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cómico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97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What if the subject is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pronoun?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This is where we have to start looking at which pronoun is the </a:t>
            </a:r>
            <a:r>
              <a:rPr lang="en-US" altLang="en-US" dirty="0" smtClean="0">
                <a:solidFill>
                  <a:srgbClr val="FF0000"/>
                </a:solidFill>
              </a:rPr>
              <a:t>equivalent</a:t>
            </a:r>
            <a:r>
              <a:rPr lang="en-US" altLang="en-US" dirty="0" smtClean="0"/>
              <a:t> of our </a:t>
            </a:r>
            <a:r>
              <a:rPr lang="en-US" altLang="en-US" dirty="0" smtClean="0"/>
              <a:t>subject… and use the form of the verb that matches the pronoun. DO NOT change the subject to a pronoun.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err="1" smtClean="0"/>
              <a:t>Ejemplo</a:t>
            </a:r>
            <a:r>
              <a:rPr lang="en-US" altLang="en-US" dirty="0" smtClean="0"/>
              <a:t>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Mario </a:t>
            </a:r>
            <a:r>
              <a:rPr lang="en-US" altLang="en-US" dirty="0" smtClean="0"/>
              <a:t>y </a:t>
            </a:r>
            <a:r>
              <a:rPr lang="en-US" altLang="en-US" dirty="0" err="1" smtClean="0"/>
              <a:t>yo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nosotros</a:t>
            </a:r>
            <a:r>
              <a:rPr lang="en-US" altLang="en-US" dirty="0" smtClean="0"/>
              <a:t>					</a:t>
            </a:r>
            <a:r>
              <a:rPr lang="en-US" altLang="en-US" dirty="0" err="1" smtClean="0">
                <a:solidFill>
                  <a:srgbClr val="FF0000"/>
                </a:solidFill>
              </a:rPr>
              <a:t>somos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err="1" smtClean="0"/>
              <a:t>Tú</a:t>
            </a:r>
            <a:r>
              <a:rPr lang="en-US" altLang="en-US" dirty="0" smtClean="0"/>
              <a:t> y Marcos y </a:t>
            </a:r>
            <a:r>
              <a:rPr lang="en-US" altLang="en-US" dirty="0" err="1" smtClean="0"/>
              <a:t>Paco</a:t>
            </a:r>
            <a:r>
              <a:rPr lang="en-US" altLang="en-US" dirty="0" smtClean="0"/>
              <a:t> = 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ustedes</a:t>
            </a:r>
            <a:r>
              <a:rPr lang="en-US" altLang="en-US" dirty="0" smtClean="0"/>
              <a:t>			</a:t>
            </a:r>
            <a:r>
              <a:rPr lang="en-US" altLang="en-US" dirty="0" smtClean="0">
                <a:solidFill>
                  <a:srgbClr val="FF0000"/>
                </a:solidFill>
              </a:rPr>
              <a:t>son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err="1" smtClean="0"/>
              <a:t>Tú</a:t>
            </a:r>
            <a:r>
              <a:rPr lang="en-US" altLang="en-US" dirty="0" smtClean="0"/>
              <a:t> y el </a:t>
            </a:r>
            <a:r>
              <a:rPr lang="en-US" altLang="en-US" dirty="0" err="1" smtClean="0"/>
              <a:t>chico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español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vosotros</a:t>
            </a:r>
            <a:r>
              <a:rPr lang="en-US" altLang="en-US" dirty="0" smtClean="0"/>
              <a:t>			</a:t>
            </a:r>
            <a:r>
              <a:rPr lang="en-US" altLang="en-US" dirty="0" err="1" smtClean="0">
                <a:solidFill>
                  <a:srgbClr val="FF0000"/>
                </a:solidFill>
              </a:rPr>
              <a:t>sois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983" y="845006"/>
            <a:ext cx="8229600" cy="5635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Intentar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…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Gabriela _________ mi amiga.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Mariana y Juana _________ competitivas.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Paco, Nicolas, Mario y tú _________ atléticos.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Isabel, Margarita y yo _______ estudiantes.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5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983" y="845006"/>
            <a:ext cx="8229600" cy="5635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Intentar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…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Gabriela </a:t>
            </a:r>
            <a:r>
              <a:rPr lang="en-US" altLang="en-US" dirty="0" err="1" smtClean="0">
                <a:solidFill>
                  <a:srgbClr val="FF0000"/>
                </a:solidFill>
              </a:rPr>
              <a:t>es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mi </a:t>
            </a:r>
            <a:r>
              <a:rPr lang="en-US" altLang="en-US" dirty="0" err="1" smtClean="0"/>
              <a:t>amiga</a:t>
            </a:r>
            <a:r>
              <a:rPr lang="en-US" altLang="en-US" dirty="0" smtClean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Mariana y Juana </a:t>
            </a:r>
            <a:r>
              <a:rPr lang="en-US" altLang="en-US" dirty="0" smtClean="0">
                <a:solidFill>
                  <a:srgbClr val="FF0000"/>
                </a:solidFill>
              </a:rPr>
              <a:t>son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competitivas</a:t>
            </a:r>
            <a:r>
              <a:rPr lang="en-US" altLang="en-US" dirty="0" smtClean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err="1" smtClean="0"/>
              <a:t>Paco</a:t>
            </a:r>
            <a:r>
              <a:rPr lang="en-US" altLang="en-US" dirty="0" smtClean="0"/>
              <a:t>, Nicolas, Mario y </a:t>
            </a:r>
            <a:r>
              <a:rPr lang="en-US" altLang="en-US" dirty="0" err="1" smtClean="0"/>
              <a:t>tú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son </a:t>
            </a:r>
            <a:r>
              <a:rPr lang="en-US" altLang="en-US" dirty="0" err="1" smtClean="0"/>
              <a:t>atléticos</a:t>
            </a:r>
            <a:r>
              <a:rPr lang="en-US" altLang="en-US" dirty="0" smtClean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Isabel, Margarita y </a:t>
            </a:r>
            <a:r>
              <a:rPr lang="en-US" altLang="en-US" dirty="0" err="1" smtClean="0"/>
              <a:t>yo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somos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/>
              <a:t>estudiantes</a:t>
            </a:r>
            <a:r>
              <a:rPr lang="en-US" altLang="en-US" dirty="0" smtClean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486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</TotalTime>
  <Words>463</Words>
  <Application>Microsoft Office PowerPoint</Application>
  <PresentationFormat>Widescreen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 Boardroom</vt:lpstr>
      <vt:lpstr>Repaso - Using ser, personal pronouns and adjectives with sentence construction</vt:lpstr>
      <vt:lpstr>Repaso: Pronombres nominales</vt:lpstr>
      <vt:lpstr>Formas Conjugadas de “Ser”</vt:lpstr>
      <vt:lpstr>PowerPoint Presentation</vt:lpstr>
      <vt:lpstr>In Spanish….</vt:lpstr>
      <vt:lpstr>What are these sentences saying in English?</vt:lpstr>
      <vt:lpstr>What if the subject is NOT a pronoun?</vt:lpstr>
      <vt:lpstr>Vamos a Intentar unos…</vt:lpstr>
      <vt:lpstr>Vamos a Intentar unos…</vt:lpstr>
      <vt:lpstr>Ahora ustedes…. Escriban en un papel…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 - Using ser, personal pronouns and adjectives with sentence construction</dc:title>
  <dc:creator>Angela Castro</dc:creator>
  <cp:lastModifiedBy>Angela Castro</cp:lastModifiedBy>
  <cp:revision>4</cp:revision>
  <dcterms:created xsi:type="dcterms:W3CDTF">2015-08-11T19:50:45Z</dcterms:created>
  <dcterms:modified xsi:type="dcterms:W3CDTF">2015-08-11T20:25:50Z</dcterms:modified>
</cp:coreProperties>
</file>